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0" r:id="rId3"/>
    <p:sldId id="34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2" r:id="rId14"/>
    <p:sldId id="370" r:id="rId15"/>
    <p:sldId id="373" r:id="rId16"/>
    <p:sldId id="374" r:id="rId17"/>
    <p:sldId id="385" r:id="rId18"/>
    <p:sldId id="375" r:id="rId19"/>
    <p:sldId id="376" r:id="rId20"/>
    <p:sldId id="379" r:id="rId21"/>
    <p:sldId id="377" r:id="rId22"/>
    <p:sldId id="378" r:id="rId23"/>
    <p:sldId id="380" r:id="rId24"/>
    <p:sldId id="381" r:id="rId25"/>
    <p:sldId id="382" r:id="rId26"/>
    <p:sldId id="383" r:id="rId27"/>
    <p:sldId id="384" r:id="rId28"/>
    <p:sldId id="388" r:id="rId29"/>
    <p:sldId id="386" r:id="rId30"/>
    <p:sldId id="387" r:id="rId3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58B032"/>
    <a:srgbClr val="1C9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2290" autoAdjust="0"/>
  </p:normalViewPr>
  <p:slideViewPr>
    <p:cSldViewPr snapToObjects="1" showGuides="1">
      <p:cViewPr varScale="1">
        <p:scale>
          <a:sx n="107" d="100"/>
          <a:sy n="107" d="100"/>
        </p:scale>
        <p:origin x="1884" y="114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0D92-9D29-4B80-B01C-A254EB54E9B4}" type="datetimeFigureOut">
              <a:rPr lang="nl-BE" smtClean="0"/>
              <a:t>22/01/2018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98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03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43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25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75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70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248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77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157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741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84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41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64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1E72-6433-4E80-B4F3-B7150B3D49EC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30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6" y="5190331"/>
            <a:ext cx="9154800" cy="1668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beeldpresentatie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met de ‘U’ en plak hem in deze dia. De foto moet achter de boog staan.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6035-8169-445B-99AD-38F647E173A8}" type="datetime1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EDBC-F276-4708-BB2C-8BF9B9604881}" type="datetime1">
              <a:rPr lang="nl-NL" smtClean="0"/>
              <a:t>22-1-2018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4772-17F8-4E3A-83E4-CBDF682CE967}" type="datetime1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F2F8-F7C6-4601-B5D1-4C666ED97577}" type="datetime1">
              <a:rPr lang="nl-NL" smtClean="0"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F28B-E245-4898-8A0D-E2E4E58A61F0}" type="datetime1">
              <a:rPr lang="nl-NL" smtClean="0"/>
              <a:t>22-1-2018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9C64-F411-4FDC-96AD-EC98B445DDC5}" type="datetime1">
              <a:rPr lang="nl-NL" smtClean="0"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2D7C-B77E-48FB-B6F1-3640447F226A}" type="datetime1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t>22-1-2018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39750" y="1124744"/>
            <a:ext cx="8064500" cy="2736081"/>
          </a:xfrm>
        </p:spPr>
        <p:txBody>
          <a:bodyPr/>
          <a:lstStyle/>
          <a:p>
            <a:pPr algn="ctr"/>
            <a:r>
              <a:rPr lang="nl-BE" dirty="0" smtClean="0"/>
              <a:t>Blended Leren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i="1" dirty="0">
                <a:solidFill>
                  <a:schemeClr val="accent2"/>
                </a:solidFill>
              </a:rPr>
              <a:t>I</a:t>
            </a:r>
            <a:r>
              <a:rPr lang="nl-BE" i="1" dirty="0" smtClean="0">
                <a:solidFill>
                  <a:schemeClr val="accent2"/>
                </a:solidFill>
              </a:rPr>
              <a:t>ntroductie &amp; praktijkvoorbeeld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2400" dirty="0" smtClean="0"/>
              <a:t>Onderwijs – en </a:t>
            </a:r>
            <a:r>
              <a:rPr lang="nl-BE" sz="2400" dirty="0" err="1" smtClean="0"/>
              <a:t>inspiratiedag</a:t>
            </a:r>
            <a:r>
              <a:rPr lang="nl-BE" sz="2400" smtClean="0"/>
              <a:t> 25/01/2018 </a:t>
            </a:r>
            <a:r>
              <a:rPr lang="nl-BE" sz="2400" dirty="0" smtClean="0"/>
              <a:t>- AUHL</a:t>
            </a:r>
            <a:endParaRPr lang="nl-NL" sz="2400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467940" y="4797152"/>
            <a:ext cx="8064500" cy="1656184"/>
          </a:xfrm>
        </p:spPr>
        <p:txBody>
          <a:bodyPr/>
          <a:lstStyle/>
          <a:p>
            <a:r>
              <a:rPr lang="nl-BE" sz="1800" dirty="0" smtClean="0"/>
              <a:t>Christine Lippens</a:t>
            </a:r>
          </a:p>
          <a:p>
            <a:r>
              <a:rPr lang="nl-BE" sz="1800" dirty="0" smtClean="0"/>
              <a:t>Universiteit Antwerpen - TEW</a:t>
            </a:r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</a:t>
            </a:r>
            <a:r>
              <a:rPr lang="nl-BE" dirty="0" smtClean="0"/>
              <a:t>. Praktijkvoorbeeld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  <p:sp>
        <p:nvSpPr>
          <p:cNvPr id="7" name="Titel 6"/>
          <p:cNvSpPr txBox="1">
            <a:spLocks/>
          </p:cNvSpPr>
          <p:nvPr/>
        </p:nvSpPr>
        <p:spPr>
          <a:xfrm>
            <a:off x="539750" y="2061071"/>
            <a:ext cx="8064500" cy="3240137"/>
          </a:xfrm>
          <a:prstGeom prst="rect">
            <a:avLst/>
          </a:prstGeom>
        </p:spPr>
        <p:txBody>
          <a:bodyPr vert="horz" lIns="0" tIns="36000" rIns="0" bIns="3600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i="1" dirty="0" smtClean="0">
                <a:solidFill>
                  <a:schemeClr val="accent2"/>
                </a:solidFill>
              </a:rPr>
              <a:t>Opleidingsonderdeel Accountancy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smtClean="0"/>
              <a:t>Universiteit Antwerpen</a:t>
            </a:r>
          </a:p>
          <a:p>
            <a:pPr algn="ctr"/>
            <a:r>
              <a:rPr lang="nl-BE" sz="2800" dirty="0" smtClean="0"/>
              <a:t>Faculteit TEW – Eerste bachelor</a:t>
            </a:r>
          </a:p>
          <a:p>
            <a:pPr algn="ctr"/>
            <a:r>
              <a:rPr lang="nl-NL" sz="2800" dirty="0" smtClean="0"/>
              <a:t>600 tot 750 studenten</a:t>
            </a:r>
          </a:p>
          <a:p>
            <a:pPr algn="ctr"/>
            <a:endParaRPr lang="nl-NL" sz="2800" dirty="0" smtClean="0"/>
          </a:p>
          <a:p>
            <a:pPr algn="ctr"/>
            <a:r>
              <a:rPr lang="nl-N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Docent: Nadine Lybaert</a:t>
            </a:r>
          </a:p>
          <a:p>
            <a:pPr algn="ctr"/>
            <a:r>
              <a:rPr lang="nl-N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Praktijkassistent: Christine Lippens</a:t>
            </a:r>
            <a:endParaRPr lang="nl-NL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1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 academiejaar 2007 - 2008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11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01" y="1134679"/>
            <a:ext cx="6101218" cy="3168352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05383" y="5713708"/>
            <a:ext cx="729350" cy="725469"/>
            <a:chOff x="7596336" y="1844824"/>
            <a:chExt cx="719078" cy="715251"/>
          </a:xfrm>
        </p:grpSpPr>
        <p:sp>
          <p:nvSpPr>
            <p:cNvPr id="6" name="Rounded Rectangle 5"/>
            <p:cNvSpPr/>
            <p:nvPr/>
          </p:nvSpPr>
          <p:spPr>
            <a:xfrm>
              <a:off x="7596336" y="1844824"/>
              <a:ext cx="719078" cy="71525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Picture 11" descr="http://www.officeclipart.com/office_clipart_images/pile_of_papers_in_an_office_0515-1007-3003-0810_SMU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112" y="1954043"/>
              <a:ext cx="503526" cy="49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581128"/>
            <a:ext cx="972440" cy="9168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8310" y="4839543"/>
            <a:ext cx="748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12 lessen: Hoorcollege + werkzittingen + zelfstudiepakket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8310" y="5820663"/>
            <a:ext cx="550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2 x papieren examen + herexamen</a:t>
            </a:r>
          </a:p>
        </p:txBody>
      </p:sp>
    </p:spTree>
    <p:extLst>
      <p:ext uri="{BB962C8B-B14F-4D97-AF65-F5344CB8AC3E}">
        <p14:creationId xmlns:p14="http://schemas.microsoft.com/office/powerpoint/2010/main" val="24431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 academiejaar 2007 - 2008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12</a:t>
            </a:fld>
            <a:endParaRPr lang="nl-NL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9552" y="1485478"/>
            <a:ext cx="8064896" cy="489585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Gebruikte technologie:</a:t>
            </a:r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Hoorcollege: </a:t>
            </a:r>
            <a:r>
              <a:rPr lang="nl-BE" sz="2800" dirty="0" err="1" smtClean="0"/>
              <a:t>docuscan</a:t>
            </a:r>
            <a:endParaRPr lang="nl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Werkzittingen: opgaven in Word, slides via overhead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Zelfstudiepakket: oefeningen in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BlackBoard vragenforum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Examen: papier: 800 studenten: Jan + Jun + Aug</a:t>
            </a:r>
            <a:endParaRPr lang="nl-BE" dirty="0" smtClean="0"/>
          </a:p>
          <a:p>
            <a:endParaRPr lang="nl-BE" sz="2800" dirty="0" smtClean="0"/>
          </a:p>
          <a:p>
            <a:r>
              <a:rPr lang="nl-BE" sz="2800" dirty="0" smtClean="0"/>
              <a:t>Werklast examen: 10 weken verbeterwerk</a:t>
            </a:r>
          </a:p>
        </p:txBody>
      </p:sp>
    </p:spTree>
    <p:extLst>
      <p:ext uri="{BB962C8B-B14F-4D97-AF65-F5344CB8AC3E}">
        <p14:creationId xmlns:p14="http://schemas.microsoft.com/office/powerpoint/2010/main" val="39063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 academiejaar 2007 - 2008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13</a:t>
            </a:fld>
            <a:endParaRPr lang="nl-NL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4664"/>
            <a:ext cx="1008112" cy="106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1974319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tx2"/>
                </a:solidFill>
              </a:rPr>
              <a:t>Examen - extra werk:</a:t>
            </a:r>
          </a:p>
          <a:p>
            <a:endParaRPr lang="nl-BE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Vergissing? Herbekijk alles!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Puntenlijsten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Klasseren &amp; alfabetiseren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Race tegen de klok</a:t>
            </a:r>
            <a:endParaRPr lang="nl-BE" sz="2800" dirty="0">
              <a:solidFill>
                <a:schemeClr val="tx2"/>
              </a:solidFill>
            </a:endParaRPr>
          </a:p>
        </p:txBody>
      </p:sp>
      <p:pic>
        <p:nvPicPr>
          <p:cNvPr id="8" name="Picture 2" descr="Afbeeldingsresultaat voor chron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5" y="2852936"/>
            <a:ext cx="1662026" cy="16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Tot academiejaar 2007 - 2008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14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4932040" y="2262351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tx2"/>
                </a:solidFill>
              </a:rPr>
              <a:t>Resultaat:</a:t>
            </a:r>
          </a:p>
          <a:p>
            <a:endParaRPr lang="nl-BE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Overwerkt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Geen controle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schemeClr val="tx2"/>
                </a:solidFill>
              </a:rPr>
              <a:t>Geen voldoening</a:t>
            </a:r>
          </a:p>
        </p:txBody>
      </p:sp>
      <p:pic>
        <p:nvPicPr>
          <p:cNvPr id="8" name="Picture 2" descr="Afbeeldingsresultaat voor overwerk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9331"/>
          <a:stretch/>
        </p:blipFill>
        <p:spPr bwMode="auto">
          <a:xfrm>
            <a:off x="683568" y="2230345"/>
            <a:ext cx="3818078" cy="22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>
          <a:xfrm>
            <a:off x="6516216" y="2420888"/>
            <a:ext cx="3453879" cy="1807638"/>
          </a:xfrm>
        </p:spPr>
        <p:txBody>
          <a:bodyPr>
            <a:normAutofit/>
          </a:bodyPr>
          <a:lstStyle/>
          <a:p>
            <a:r>
              <a:rPr lang="nl-BE" altLang="nl-BE" sz="3200" dirty="0" smtClean="0"/>
              <a:t>12 Lessen</a:t>
            </a:r>
          </a:p>
          <a:p>
            <a:r>
              <a:rPr lang="nl-BE" altLang="nl-BE" sz="3200" dirty="0" smtClean="0"/>
              <a:t>4 Opdrachten</a:t>
            </a:r>
          </a:p>
          <a:p>
            <a:r>
              <a:rPr lang="nl-BE" altLang="nl-BE" sz="3200" dirty="0" smtClean="0"/>
              <a:t>2 Deelexamens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4416"/>
            <a:ext cx="4872419" cy="39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969300" y="3697868"/>
            <a:ext cx="344427" cy="353371"/>
            <a:chOff x="395536" y="5184660"/>
            <a:chExt cx="990107" cy="1015817"/>
          </a:xfrm>
        </p:grpSpPr>
        <p:grpSp>
          <p:nvGrpSpPr>
            <p:cNvPr id="6" name="Group 5"/>
            <p:cNvGrpSpPr/>
            <p:nvPr/>
          </p:nvGrpSpPr>
          <p:grpSpPr>
            <a:xfrm>
              <a:off x="395536" y="5184660"/>
              <a:ext cx="990107" cy="1015817"/>
              <a:chOff x="297034" y="212171"/>
              <a:chExt cx="990107" cy="1015817"/>
            </a:xfrm>
            <a:scene3d>
              <a:camera prst="orthographicFront"/>
              <a:lightRig rig="flat" dir="t"/>
            </a:scene3d>
          </p:grpSpPr>
          <p:sp>
            <p:nvSpPr>
              <p:cNvPr id="8" name="Oval 7"/>
              <p:cNvSpPr/>
              <p:nvPr/>
            </p:nvSpPr>
            <p:spPr>
              <a:xfrm>
                <a:off x="297034" y="212171"/>
                <a:ext cx="990107" cy="1015817"/>
              </a:xfrm>
              <a:prstGeom prst="ellipse">
                <a:avLst/>
              </a:prstGeom>
              <a:effectLst>
                <a:outerShdw blurRad="165100" dist="38100" dir="2700000" sx="105000" sy="105000" algn="tl" rotWithShape="0">
                  <a:prstClr val="black">
                    <a:alpha val="84000"/>
                  </a:prst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Oval 4"/>
              <p:cNvSpPr/>
              <p:nvPr/>
            </p:nvSpPr>
            <p:spPr>
              <a:xfrm>
                <a:off x="442032" y="360934"/>
                <a:ext cx="700111" cy="7182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BE" sz="4300" kern="12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84" y="5333423"/>
              <a:ext cx="648776" cy="648776"/>
            </a:xfrm>
            <a:prstGeom prst="rect">
              <a:avLst/>
            </a:prstGeom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921686" y="3097594"/>
            <a:ext cx="450514" cy="450514"/>
            <a:chOff x="1107036" y="3434952"/>
            <a:chExt cx="1592756" cy="1592756"/>
          </a:xfrm>
        </p:grpSpPr>
        <p:grpSp>
          <p:nvGrpSpPr>
            <p:cNvPr id="11" name="Group 10"/>
            <p:cNvGrpSpPr/>
            <p:nvPr/>
          </p:nvGrpSpPr>
          <p:grpSpPr>
            <a:xfrm>
              <a:off x="1107036" y="3434952"/>
              <a:ext cx="1592756" cy="1592756"/>
              <a:chOff x="2454821" y="178981"/>
              <a:chExt cx="1592756" cy="1592756"/>
            </a:xfrm>
          </p:grpSpPr>
          <p:sp>
            <p:nvSpPr>
              <p:cNvPr id="13" name="Shape 12"/>
              <p:cNvSpPr/>
              <p:nvPr/>
            </p:nvSpPr>
            <p:spPr>
              <a:xfrm rot="20700000">
                <a:off x="2454821" y="178981"/>
                <a:ext cx="1592756" cy="1592756"/>
              </a:xfrm>
              <a:prstGeom prst="gear6">
                <a:avLst/>
              </a:prstGeom>
              <a:effectLst>
                <a:outerShdw blurRad="88900" dist="38100" dir="2700000" sx="101000" sy="101000" algn="tl" rotWithShape="0">
                  <a:prstClr val="black">
                    <a:alpha val="49000"/>
                  </a:prstClr>
                </a:outerShdw>
              </a:effectLst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Shape 4"/>
              <p:cNvSpPr/>
              <p:nvPr/>
            </p:nvSpPr>
            <p:spPr>
              <a:xfrm>
                <a:off x="2804160" y="528320"/>
                <a:ext cx="894080" cy="894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5400" kern="1200" dirty="0" smtClean="0"/>
                  <a:t> </a:t>
                </a:r>
                <a:endParaRPr lang="nl-BE" sz="5400" kern="12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04" y="3861048"/>
              <a:ext cx="631421" cy="63142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966151" y="2571739"/>
            <a:ext cx="334041" cy="334041"/>
            <a:chOff x="409043" y="356673"/>
            <a:chExt cx="334041" cy="334041"/>
          </a:xfrm>
          <a:solidFill>
            <a:srgbClr val="76933C"/>
          </a:solidFill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409043" y="356673"/>
              <a:ext cx="334041" cy="33404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57962" y="405592"/>
              <a:ext cx="236203" cy="2362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400" kern="1200" dirty="0" smtClean="0"/>
                <a:t>1</a:t>
              </a:r>
              <a:endParaRPr lang="nl-BE" sz="1400" kern="1200" dirty="0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/>
          <a:lstStyle/>
          <a:p>
            <a:r>
              <a:rPr lang="nl-BE" dirty="0" smtClean="0"/>
              <a:t>Nieuwe jaarplanning vanaf 2009</a:t>
            </a:r>
            <a:endParaRPr lang="nl-BE" dirty="0"/>
          </a:p>
        </p:txBody>
      </p:sp>
      <p:sp>
        <p:nvSpPr>
          <p:cNvPr id="20" name="TextBox 19"/>
          <p:cNvSpPr txBox="1"/>
          <p:nvPr/>
        </p:nvSpPr>
        <p:spPr>
          <a:xfrm>
            <a:off x="491484" y="5574410"/>
            <a:ext cx="595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Werklast examens: max 2 weken in totaal</a:t>
            </a:r>
          </a:p>
          <a:p>
            <a:r>
              <a:rPr lang="nl-BE" sz="2400" dirty="0" smtClean="0">
                <a:solidFill>
                  <a:schemeClr val="tx2"/>
                </a:solidFill>
              </a:rPr>
              <a:t>Werklast opdrachten: max 8 dagen in totaal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076" y="40017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tx2"/>
                </a:solidFill>
              </a:rPr>
              <a:t>+ herexamen</a:t>
            </a:r>
            <a:endParaRPr lang="nl-B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>
          <a:xfrm>
            <a:off x="5076056" y="2017561"/>
            <a:ext cx="3456384" cy="31396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Hoorcollege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Werkzitting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Zelfstudiepakket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Video’s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Vragenforum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err="1" smtClean="0"/>
              <a:t>Wiki</a:t>
            </a:r>
            <a:endParaRPr lang="nl-BE" altLang="nl-BE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0193"/>
            <a:ext cx="3934089" cy="383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/>
          <a:lstStyle/>
          <a:p>
            <a:r>
              <a:rPr lang="nl-BE" dirty="0" smtClean="0"/>
              <a:t>Opbouw van 1 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55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39" y="897628"/>
            <a:ext cx="1860341" cy="18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>
          <a:xfrm>
            <a:off x="572686" y="1412776"/>
            <a:ext cx="8031762" cy="46805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Hoorcollege: </a:t>
            </a:r>
            <a:r>
              <a:rPr lang="nl-BE" altLang="nl-BE" sz="2800" dirty="0" err="1" smtClean="0"/>
              <a:t>powerpoint</a:t>
            </a:r>
            <a:r>
              <a:rPr lang="nl-BE" altLang="nl-BE" sz="2800" dirty="0" smtClean="0"/>
              <a:t> + </a:t>
            </a:r>
            <a:r>
              <a:rPr lang="nl-BE" altLang="nl-BE" sz="2800" dirty="0" err="1" smtClean="0"/>
              <a:t>docuscan</a:t>
            </a:r>
            <a:endParaRPr lang="nl-BE" altLang="nl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Werkzitting: Interactieve Exceltemplates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Zelfstudiepakket: Interactieve Exceltemplates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Video’s: Kennisclips in BlackBoard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Vragenforum: Forum in BlackBoard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Wiki: Wiki in BlackBoard</a:t>
            </a:r>
          </a:p>
          <a:p>
            <a:endParaRPr lang="nl-BE" altLang="nl-BE" sz="2800" dirty="0"/>
          </a:p>
          <a:p>
            <a:endParaRPr lang="nl-BE" alt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Opdrachten: elektronisch: </a:t>
            </a:r>
            <a:r>
              <a:rPr lang="nl-BE" altLang="nl-BE" sz="2800" dirty="0" err="1" smtClean="0"/>
              <a:t>AlephQ</a:t>
            </a:r>
            <a:r>
              <a:rPr lang="nl-BE" altLang="nl-BE" sz="2800" dirty="0" smtClean="0"/>
              <a:t> + BlackBoard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Examens: elektronisch: </a:t>
            </a:r>
            <a:r>
              <a:rPr lang="nl-BE" altLang="nl-BE" sz="2800" dirty="0" err="1" smtClean="0"/>
              <a:t>AlephQ</a:t>
            </a:r>
            <a:r>
              <a:rPr lang="nl-BE" altLang="nl-BE" sz="2800" dirty="0" smtClean="0"/>
              <a:t> + BlackBoard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</p:spPr>
        <p:txBody>
          <a:bodyPr/>
          <a:lstStyle/>
          <a:p>
            <a:r>
              <a:rPr lang="nl-BE" dirty="0" smtClean="0"/>
              <a:t>Gebruikte technologie</a:t>
            </a:r>
            <a:endParaRPr lang="nl-BE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589100" y="4288444"/>
            <a:ext cx="807043" cy="828000"/>
            <a:chOff x="395536" y="5184660"/>
            <a:chExt cx="990107" cy="1015817"/>
          </a:xfrm>
        </p:grpSpPr>
        <p:grpSp>
          <p:nvGrpSpPr>
            <p:cNvPr id="8" name="Group 7"/>
            <p:cNvGrpSpPr/>
            <p:nvPr/>
          </p:nvGrpSpPr>
          <p:grpSpPr>
            <a:xfrm>
              <a:off x="395536" y="5184660"/>
              <a:ext cx="990107" cy="1015817"/>
              <a:chOff x="297034" y="212171"/>
              <a:chExt cx="990107" cy="1015817"/>
            </a:xfrm>
            <a:scene3d>
              <a:camera prst="orthographicFront"/>
              <a:lightRig rig="flat" dir="t"/>
            </a:scene3d>
          </p:grpSpPr>
          <p:sp>
            <p:nvSpPr>
              <p:cNvPr id="10" name="Oval 9"/>
              <p:cNvSpPr/>
              <p:nvPr/>
            </p:nvSpPr>
            <p:spPr>
              <a:xfrm>
                <a:off x="297034" y="212171"/>
                <a:ext cx="990107" cy="1015817"/>
              </a:xfrm>
              <a:prstGeom prst="ellipse">
                <a:avLst/>
              </a:prstGeom>
              <a:effectLst>
                <a:outerShdw blurRad="165100" dist="38100" dir="2700000" sx="105000" sy="105000" algn="tl" rotWithShape="0">
                  <a:prstClr val="black">
                    <a:alpha val="84000"/>
                  </a:prstClr>
                </a:outerShdw>
              </a:effectLst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442032" y="360934"/>
                <a:ext cx="700111" cy="71829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BE" sz="4300" kern="1200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84" y="5333423"/>
              <a:ext cx="648776" cy="64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1988840"/>
            <a:ext cx="4622780" cy="27363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Verplicht via </a:t>
            </a:r>
            <a:r>
              <a:rPr lang="nl-BE" altLang="nl-BE" sz="2800" dirty="0" err="1" smtClean="0"/>
              <a:t>malus-systeem</a:t>
            </a:r>
            <a:endParaRPr lang="nl-BE" altLang="nl-B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/>
              <a:t>Vragen via blog </a:t>
            </a:r>
            <a:r>
              <a:rPr lang="nl-BE" altLang="nl-BE" sz="2800" dirty="0" smtClean="0"/>
              <a:t>of Wiki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Uitleg via video</a:t>
            </a:r>
            <a:endParaRPr lang="nl-BE" alt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Persoonlijke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altLang="nl-BE" sz="2800" dirty="0" smtClean="0"/>
              <a:t>Vangnet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1556792"/>
            <a:ext cx="4162601" cy="41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Opdrachten </a:t>
            </a:r>
            <a:r>
              <a:rPr lang="nl-BE" dirty="0" err="1" smtClean="0"/>
              <a:t>AlephQ</a:t>
            </a:r>
            <a:r>
              <a:rPr lang="nl-BE" dirty="0" smtClean="0"/>
              <a:t> in BlackBoard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58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33413" y="500063"/>
            <a:ext cx="7870825" cy="635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r>
              <a:rPr lang="nl-BE" altLang="nl-BE" kern="0" dirty="0" smtClean="0">
                <a:latin typeface="Calibri" panose="020F0502020204030204" pitchFamily="34" charset="0"/>
              </a:rPr>
              <a:t>Opdrachten: Software - </a:t>
            </a:r>
            <a:r>
              <a:rPr lang="nl-BE" altLang="nl-BE" kern="0" dirty="0" err="1" smtClean="0">
                <a:latin typeface="Calibri" panose="020F0502020204030204" pitchFamily="34" charset="0"/>
              </a:rPr>
              <a:t>AlephQ</a:t>
            </a:r>
            <a:endParaRPr lang="nl-BE" altLang="nl-BE" kern="0" dirty="0" smtClean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95727" y="1755872"/>
            <a:ext cx="1783592" cy="2965047"/>
            <a:chOff x="323528" y="1454109"/>
            <a:chExt cx="2235200" cy="3715802"/>
          </a:xfrm>
        </p:grpSpPr>
        <p:grpSp>
          <p:nvGrpSpPr>
            <p:cNvPr id="4" name="Group 3"/>
            <p:cNvGrpSpPr/>
            <p:nvPr/>
          </p:nvGrpSpPr>
          <p:grpSpPr>
            <a:xfrm>
              <a:off x="323528" y="2934711"/>
              <a:ext cx="2235200" cy="2235200"/>
              <a:chOff x="1308882" y="1422105"/>
              <a:chExt cx="2235200" cy="2235200"/>
            </a:xfrm>
          </p:grpSpPr>
          <p:sp>
            <p:nvSpPr>
              <p:cNvPr id="5" name="Shape 4"/>
              <p:cNvSpPr/>
              <p:nvPr/>
            </p:nvSpPr>
            <p:spPr>
              <a:xfrm>
                <a:off x="1308882" y="1422105"/>
                <a:ext cx="2235200" cy="2235200"/>
              </a:xfrm>
              <a:prstGeom prst="gear9">
                <a:avLst/>
              </a:prstGeom>
              <a:gradFill rotWithShape="0">
                <a:gsLst>
                  <a:gs pos="24000">
                    <a:srgbClr val="779933"/>
                  </a:gs>
                  <a:gs pos="73000">
                    <a:schemeClr val="l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95000">
                    <a:srgbClr val="9AC248"/>
                  </a:gs>
                </a:gsLst>
              </a:gradFill>
              <a:effectLst>
                <a:outerShdw blurRad="88900" dist="38100" dir="2700000" sx="102000" sy="102000" algn="tl" rotWithShape="0">
                  <a:prstClr val="black">
                    <a:alpha val="81000"/>
                  </a:prstClr>
                </a:outerShdw>
              </a:effectLst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Shape 4"/>
              <p:cNvSpPr/>
              <p:nvPr/>
            </p:nvSpPr>
            <p:spPr>
              <a:xfrm>
                <a:off x="1758257" y="1945690"/>
                <a:ext cx="1336450" cy="1148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4800" kern="1200" dirty="0" smtClean="0"/>
                  <a:t>   </a:t>
                </a:r>
                <a:endParaRPr lang="nl-BE" sz="4800" kern="1200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03" y="3822322"/>
              <a:ext cx="659783" cy="6116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57" y="3467455"/>
              <a:ext cx="792088" cy="5617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63" y="4128134"/>
              <a:ext cx="583155" cy="42041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72903" y="1454109"/>
              <a:ext cx="1592756" cy="1592756"/>
              <a:chOff x="1107036" y="3434952"/>
              <a:chExt cx="1592756" cy="159275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107036" y="3434952"/>
                <a:ext cx="1592756" cy="1592756"/>
                <a:chOff x="2454821" y="178981"/>
                <a:chExt cx="1592756" cy="1592756"/>
              </a:xfrm>
            </p:grpSpPr>
            <p:sp>
              <p:nvSpPr>
                <p:cNvPr id="14" name="Shape 13"/>
                <p:cNvSpPr/>
                <p:nvPr/>
              </p:nvSpPr>
              <p:spPr>
                <a:xfrm rot="20700000">
                  <a:off x="2454821" y="178981"/>
                  <a:ext cx="1592756" cy="1592756"/>
                </a:xfrm>
                <a:prstGeom prst="gear6">
                  <a:avLst/>
                </a:prstGeom>
                <a:effectLst>
                  <a:outerShdw blurRad="88900" dist="38100" dir="2700000" sx="101000" sy="101000" algn="tl" rotWithShape="0">
                    <a:prstClr val="black">
                      <a:alpha val="49000"/>
                    </a:prstClr>
                  </a:outerShdw>
                </a:effectLst>
              </p:spPr>
              <p:style>
                <a:lnRef idx="0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Shape 4"/>
                <p:cNvSpPr/>
                <p:nvPr/>
              </p:nvSpPr>
              <p:spPr>
                <a:xfrm>
                  <a:off x="2804160" y="528320"/>
                  <a:ext cx="894080" cy="894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5400" kern="1200" dirty="0" smtClean="0"/>
                    <a:t> </a:t>
                  </a:r>
                  <a:endParaRPr lang="nl-BE" sz="5400" kern="1200" dirty="0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704" y="3861048"/>
                <a:ext cx="631421" cy="631421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64" y="1317629"/>
            <a:ext cx="5646774" cy="38103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5661248"/>
            <a:ext cx="8252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i="1" dirty="0" err="1" smtClean="0"/>
              <a:t>AlephQ</a:t>
            </a:r>
            <a:r>
              <a:rPr lang="nl-BE" sz="2400" i="1" dirty="0" smtClean="0"/>
              <a:t>: Numerieke velden, essays, meerkeuze, meervoudig antwoord, invulzinnen, beelden, </a:t>
            </a:r>
            <a:r>
              <a:rPr lang="nl-BE" sz="2400" i="1" dirty="0" err="1" smtClean="0"/>
              <a:t>LaTeX</a:t>
            </a:r>
            <a:r>
              <a:rPr lang="nl-BE" sz="2400" i="1" dirty="0" smtClean="0"/>
              <a:t>….</a:t>
            </a:r>
            <a:endParaRPr lang="nl-BE" sz="2400" i="1" dirty="0"/>
          </a:p>
        </p:txBody>
      </p:sp>
    </p:spTree>
    <p:extLst>
      <p:ext uri="{BB962C8B-B14F-4D97-AF65-F5344CB8AC3E}">
        <p14:creationId xmlns:p14="http://schemas.microsoft.com/office/powerpoint/2010/main" val="15160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Inhoudstafel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5478"/>
            <a:ext cx="8064896" cy="489585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nl-BE" sz="2800" dirty="0" smtClean="0"/>
              <a:t>Blended Leren: Een introductie</a:t>
            </a:r>
            <a:endParaRPr lang="nl-BE" sz="2800" b="1" i="1" dirty="0" smtClean="0">
              <a:solidFill>
                <a:schemeClr val="accent2"/>
              </a:solidFill>
            </a:endParaRPr>
          </a:p>
          <a:p>
            <a:pPr marL="742950" indent="-742950">
              <a:buAutoNum type="arabicPeriod"/>
            </a:pPr>
            <a:r>
              <a:rPr lang="nl-BE" sz="2800" dirty="0" smtClean="0"/>
              <a:t>Praktijkvoorbeeld: Accountancy Ba1 - </a:t>
            </a:r>
            <a:r>
              <a:rPr lang="nl-BE" sz="2800" dirty="0" err="1" smtClean="0"/>
              <a:t>UAntwerpen</a:t>
            </a:r>
            <a:endParaRPr lang="nl-BE" sz="2800" dirty="0" smtClean="0"/>
          </a:p>
          <a:p>
            <a:pPr marL="742950" indent="-742950">
              <a:buAutoNum type="arabicPeriod"/>
            </a:pPr>
            <a:r>
              <a:rPr lang="nl-BE" sz="2800" dirty="0" smtClean="0"/>
              <a:t>Zelf aan de slag in BlackBoard: </a:t>
            </a:r>
          </a:p>
          <a:p>
            <a:endParaRPr lang="nl-BE" sz="2800" dirty="0"/>
          </a:p>
          <a:p>
            <a:pPr marL="1033200" lvl="2" indent="-457200">
              <a:buFont typeface="Wingdings" panose="05000000000000000000" pitchFamily="2" charset="2"/>
              <a:buChar char="ü"/>
            </a:pPr>
            <a:r>
              <a:rPr lang="nl-BE" sz="2600" dirty="0" smtClean="0"/>
              <a:t>Opdracht</a:t>
            </a:r>
          </a:p>
          <a:p>
            <a:pPr marL="1033200" lvl="2" indent="-457200">
              <a:buFont typeface="Wingdings" panose="05000000000000000000" pitchFamily="2" charset="2"/>
              <a:buChar char="ü"/>
            </a:pPr>
            <a:r>
              <a:rPr lang="nl-BE" sz="2600" dirty="0" smtClean="0"/>
              <a:t>Forum</a:t>
            </a:r>
          </a:p>
          <a:p>
            <a:pPr marL="1033200" lvl="2" indent="-457200">
              <a:buFont typeface="Wingdings" panose="05000000000000000000" pitchFamily="2" charset="2"/>
              <a:buChar char="ü"/>
            </a:pPr>
            <a:r>
              <a:rPr lang="nl-BE" sz="2600" dirty="0" smtClean="0"/>
              <a:t>Wiki</a:t>
            </a:r>
          </a:p>
          <a:p>
            <a:pPr marL="1033200" lvl="2" indent="-457200">
              <a:buFont typeface="Wingdings" panose="05000000000000000000" pitchFamily="2" charset="2"/>
              <a:buChar char="ü"/>
            </a:pPr>
            <a:r>
              <a:rPr lang="nl-BE" sz="2600" dirty="0" smtClean="0"/>
              <a:t>Blog</a:t>
            </a:r>
          </a:p>
          <a:p>
            <a:pPr marL="1033200" lvl="2" indent="-457200">
              <a:buFont typeface="Wingdings" panose="05000000000000000000" pitchFamily="2" charset="2"/>
              <a:buChar char="ü"/>
            </a:pPr>
            <a:r>
              <a:rPr lang="nl-BE" sz="2600" dirty="0" smtClean="0"/>
              <a:t>Feedback &amp; Mailing</a:t>
            </a:r>
          </a:p>
          <a:p>
            <a:endParaRPr lang="nl-BE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5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33413" y="500063"/>
            <a:ext cx="7870825" cy="635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r>
              <a:rPr lang="nl-BE" altLang="nl-BE" kern="0" dirty="0" smtClean="0">
                <a:latin typeface="Calibri" panose="020F0502020204030204" pitchFamily="34" charset="0"/>
              </a:rPr>
              <a:t>Opdrachten: Vragen via Wiki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67506"/>
            <a:ext cx="54387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95727" y="1755872"/>
            <a:ext cx="1783592" cy="2965047"/>
            <a:chOff x="323528" y="1454109"/>
            <a:chExt cx="2235200" cy="3715802"/>
          </a:xfrm>
        </p:grpSpPr>
        <p:grpSp>
          <p:nvGrpSpPr>
            <p:cNvPr id="17" name="Group 16"/>
            <p:cNvGrpSpPr/>
            <p:nvPr/>
          </p:nvGrpSpPr>
          <p:grpSpPr>
            <a:xfrm>
              <a:off x="323528" y="2934711"/>
              <a:ext cx="2235200" cy="2235200"/>
              <a:chOff x="1308882" y="1422105"/>
              <a:chExt cx="2235200" cy="2235200"/>
            </a:xfrm>
          </p:grpSpPr>
          <p:sp>
            <p:nvSpPr>
              <p:cNvPr id="26" name="Shape 25"/>
              <p:cNvSpPr/>
              <p:nvPr/>
            </p:nvSpPr>
            <p:spPr>
              <a:xfrm>
                <a:off x="1308882" y="1422105"/>
                <a:ext cx="2235200" cy="2235200"/>
              </a:xfrm>
              <a:prstGeom prst="gear9">
                <a:avLst/>
              </a:prstGeom>
              <a:gradFill rotWithShape="0">
                <a:gsLst>
                  <a:gs pos="24000">
                    <a:srgbClr val="779933"/>
                  </a:gs>
                  <a:gs pos="73000">
                    <a:schemeClr val="l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95000">
                    <a:srgbClr val="9AC248"/>
                  </a:gs>
                </a:gsLst>
              </a:gradFill>
              <a:effectLst>
                <a:outerShdw blurRad="88900" dist="38100" dir="2700000" sx="102000" sy="102000" algn="tl" rotWithShape="0">
                  <a:prstClr val="black">
                    <a:alpha val="81000"/>
                  </a:prstClr>
                </a:outerShdw>
              </a:effectLst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Shape 4"/>
              <p:cNvSpPr/>
              <p:nvPr/>
            </p:nvSpPr>
            <p:spPr>
              <a:xfrm>
                <a:off x="1758257" y="1945690"/>
                <a:ext cx="1336450" cy="1148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4800" kern="1200" dirty="0" smtClean="0"/>
                  <a:t>   </a:t>
                </a:r>
                <a:endParaRPr lang="nl-BE" sz="4800" kern="1200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03" y="3822322"/>
              <a:ext cx="659783" cy="6116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57" y="3467455"/>
              <a:ext cx="792088" cy="5617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63" y="4128134"/>
              <a:ext cx="583155" cy="42041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772903" y="1454109"/>
              <a:ext cx="1592756" cy="1592756"/>
              <a:chOff x="1107036" y="3434952"/>
              <a:chExt cx="1592756" cy="159275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107036" y="3434952"/>
                <a:ext cx="1592756" cy="1592756"/>
                <a:chOff x="2454821" y="178981"/>
                <a:chExt cx="1592756" cy="1592756"/>
              </a:xfrm>
            </p:grpSpPr>
            <p:sp>
              <p:nvSpPr>
                <p:cNvPr id="24" name="Shape 23"/>
                <p:cNvSpPr/>
                <p:nvPr/>
              </p:nvSpPr>
              <p:spPr>
                <a:xfrm rot="20700000">
                  <a:off x="2454821" y="178981"/>
                  <a:ext cx="1592756" cy="1592756"/>
                </a:xfrm>
                <a:prstGeom prst="gear6">
                  <a:avLst/>
                </a:prstGeom>
                <a:effectLst>
                  <a:outerShdw blurRad="88900" dist="38100" dir="2700000" sx="101000" sy="101000" algn="tl" rotWithShape="0">
                    <a:prstClr val="black">
                      <a:alpha val="49000"/>
                    </a:prstClr>
                  </a:outerShdw>
                </a:effectLst>
              </p:spPr>
              <p:style>
                <a:lnRef idx="0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Shape 4"/>
                <p:cNvSpPr/>
                <p:nvPr/>
              </p:nvSpPr>
              <p:spPr>
                <a:xfrm>
                  <a:off x="2804160" y="528320"/>
                  <a:ext cx="894080" cy="894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5400" kern="1200" dirty="0" smtClean="0"/>
                    <a:t> </a:t>
                  </a:r>
                  <a:endParaRPr lang="nl-BE" sz="5400" kern="1200" dirty="0"/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704" y="3861048"/>
                <a:ext cx="631421" cy="6314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7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02" y="1196752"/>
            <a:ext cx="54816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hthoek 3"/>
          <p:cNvSpPr>
            <a:spLocks noChangeArrowheads="1"/>
          </p:cNvSpPr>
          <p:nvPr/>
        </p:nvSpPr>
        <p:spPr bwMode="auto">
          <a:xfrm>
            <a:off x="3138115" y="5660802"/>
            <a:ext cx="792162" cy="2889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nl-BE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7" name="PIJL-LINKS 5"/>
          <p:cNvSpPr>
            <a:spLocks noChangeArrowheads="1"/>
          </p:cNvSpPr>
          <p:nvPr/>
        </p:nvSpPr>
        <p:spPr bwMode="auto">
          <a:xfrm>
            <a:off x="6433765" y="4365402"/>
            <a:ext cx="1524000" cy="287338"/>
          </a:xfrm>
          <a:prstGeom prst="leftArrow">
            <a:avLst>
              <a:gd name="adj1" fmla="val 50000"/>
              <a:gd name="adj2" fmla="val 50141"/>
            </a:avLst>
          </a:prstGeom>
          <a:solidFill>
            <a:srgbClr val="E5A9AF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nl-BE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8" name="Tekstvak 4"/>
          <p:cNvSpPr txBox="1">
            <a:spLocks noChangeArrowheads="1"/>
          </p:cNvSpPr>
          <p:nvPr/>
        </p:nvSpPr>
        <p:spPr bwMode="auto">
          <a:xfrm>
            <a:off x="6506790" y="4724177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rgbClr val="FF0000"/>
                </a:solidFill>
                <a:latin typeface="Arial" charset="0"/>
              </a:rPr>
              <a:t>Samenvatting</a:t>
            </a:r>
          </a:p>
        </p:txBody>
      </p:sp>
      <p:sp>
        <p:nvSpPr>
          <p:cNvPr id="44039" name="Tekstvak 7"/>
          <p:cNvSpPr txBox="1">
            <a:spLocks noChangeArrowheads="1"/>
          </p:cNvSpPr>
          <p:nvPr/>
        </p:nvSpPr>
        <p:spPr bwMode="auto">
          <a:xfrm>
            <a:off x="3930277" y="5621115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>
                <a:solidFill>
                  <a:srgbClr val="FF0000"/>
                </a:solidFill>
                <a:latin typeface="Arial" charset="0"/>
              </a:rPr>
              <a:t>Vragen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95727" y="1755872"/>
            <a:ext cx="1783592" cy="2965047"/>
            <a:chOff x="323528" y="1454109"/>
            <a:chExt cx="2235200" cy="3715802"/>
          </a:xfrm>
        </p:grpSpPr>
        <p:grpSp>
          <p:nvGrpSpPr>
            <p:cNvPr id="19" name="Group 18"/>
            <p:cNvGrpSpPr/>
            <p:nvPr/>
          </p:nvGrpSpPr>
          <p:grpSpPr>
            <a:xfrm>
              <a:off x="323528" y="2934711"/>
              <a:ext cx="2235200" cy="2235200"/>
              <a:chOff x="1308882" y="1422105"/>
              <a:chExt cx="2235200" cy="2235200"/>
            </a:xfrm>
          </p:grpSpPr>
          <p:sp>
            <p:nvSpPr>
              <p:cNvPr id="38" name="Shape 37"/>
              <p:cNvSpPr/>
              <p:nvPr/>
            </p:nvSpPr>
            <p:spPr>
              <a:xfrm>
                <a:off x="1308882" y="1422105"/>
                <a:ext cx="2235200" cy="2235200"/>
              </a:xfrm>
              <a:prstGeom prst="gear9">
                <a:avLst/>
              </a:prstGeom>
              <a:gradFill rotWithShape="0">
                <a:gsLst>
                  <a:gs pos="24000">
                    <a:srgbClr val="779933"/>
                  </a:gs>
                  <a:gs pos="73000">
                    <a:schemeClr val="l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95000">
                    <a:srgbClr val="9AC248"/>
                  </a:gs>
                </a:gsLst>
              </a:gradFill>
              <a:effectLst>
                <a:outerShdw blurRad="88900" dist="38100" dir="2700000" sx="102000" sy="102000" algn="tl" rotWithShape="0">
                  <a:prstClr val="black">
                    <a:alpha val="81000"/>
                  </a:prstClr>
                </a:outerShdw>
              </a:effectLst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Shape 4"/>
              <p:cNvSpPr/>
              <p:nvPr/>
            </p:nvSpPr>
            <p:spPr>
              <a:xfrm>
                <a:off x="1758257" y="1945690"/>
                <a:ext cx="1336450" cy="1148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4800" kern="1200" dirty="0" smtClean="0"/>
                  <a:t>   </a:t>
                </a:r>
                <a:endParaRPr lang="nl-BE" sz="4800" kern="1200" dirty="0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03" y="3822322"/>
              <a:ext cx="659783" cy="6116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57" y="3467455"/>
              <a:ext cx="792088" cy="5617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63" y="4128134"/>
              <a:ext cx="583155" cy="420414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772903" y="1454109"/>
              <a:ext cx="1592756" cy="1592756"/>
              <a:chOff x="1107036" y="3434952"/>
              <a:chExt cx="1592756" cy="159275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107036" y="3434952"/>
                <a:ext cx="1592756" cy="1592756"/>
                <a:chOff x="2454821" y="178981"/>
                <a:chExt cx="1592756" cy="1592756"/>
              </a:xfrm>
            </p:grpSpPr>
            <p:sp>
              <p:nvSpPr>
                <p:cNvPr id="36" name="Shape 35"/>
                <p:cNvSpPr/>
                <p:nvPr/>
              </p:nvSpPr>
              <p:spPr>
                <a:xfrm rot="20700000">
                  <a:off x="2454821" y="178981"/>
                  <a:ext cx="1592756" cy="1592756"/>
                </a:xfrm>
                <a:prstGeom prst="gear6">
                  <a:avLst/>
                </a:prstGeom>
                <a:effectLst>
                  <a:outerShdw blurRad="88900" dist="38100" dir="2700000" sx="101000" sy="101000" algn="tl" rotWithShape="0">
                    <a:prstClr val="black">
                      <a:alpha val="49000"/>
                    </a:prstClr>
                  </a:outerShdw>
                </a:effectLst>
              </p:spPr>
              <p:style>
                <a:lnRef idx="0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7" name="Shape 4"/>
                <p:cNvSpPr/>
                <p:nvPr/>
              </p:nvSpPr>
              <p:spPr>
                <a:xfrm>
                  <a:off x="2804160" y="528320"/>
                  <a:ext cx="894080" cy="894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5400" kern="1200" dirty="0" smtClean="0"/>
                    <a:t> </a:t>
                  </a:r>
                  <a:endParaRPr lang="nl-BE" sz="5400" kern="1200" dirty="0"/>
                </a:p>
              </p:txBody>
            </p:sp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704" y="3861048"/>
                <a:ext cx="631421" cy="631421"/>
              </a:xfrm>
              <a:prstGeom prst="rect">
                <a:avLst/>
              </a:prstGeom>
            </p:spPr>
          </p:pic>
        </p:grpSp>
      </p:grpSp>
      <p:sp>
        <p:nvSpPr>
          <p:cNvPr id="40" name="Titel 1"/>
          <p:cNvSpPr txBox="1">
            <a:spLocks/>
          </p:cNvSpPr>
          <p:nvPr/>
        </p:nvSpPr>
        <p:spPr>
          <a:xfrm>
            <a:off x="633413" y="500063"/>
            <a:ext cx="7870825" cy="635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r>
              <a:rPr lang="nl-BE" altLang="nl-BE" kern="0" dirty="0" smtClean="0">
                <a:latin typeface="Calibri" panose="020F0502020204030204" pitchFamily="34" charset="0"/>
              </a:rPr>
              <a:t>Opdrachten: Vragen via Wiki</a:t>
            </a:r>
          </a:p>
        </p:txBody>
      </p:sp>
    </p:spTree>
    <p:extLst>
      <p:ext uri="{BB962C8B-B14F-4D97-AF65-F5344CB8AC3E}">
        <p14:creationId xmlns:p14="http://schemas.microsoft.com/office/powerpoint/2010/main" val="23771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57" y="1484784"/>
            <a:ext cx="39782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95727" y="1755872"/>
            <a:ext cx="1783592" cy="2965047"/>
            <a:chOff x="323528" y="1454109"/>
            <a:chExt cx="2235200" cy="3715802"/>
          </a:xfrm>
        </p:grpSpPr>
        <p:grpSp>
          <p:nvGrpSpPr>
            <p:cNvPr id="25" name="Group 24"/>
            <p:cNvGrpSpPr/>
            <p:nvPr/>
          </p:nvGrpSpPr>
          <p:grpSpPr>
            <a:xfrm>
              <a:off x="323528" y="2934711"/>
              <a:ext cx="2235200" cy="2235200"/>
              <a:chOff x="1308882" y="1422105"/>
              <a:chExt cx="2235200" cy="2235200"/>
            </a:xfrm>
          </p:grpSpPr>
          <p:sp>
            <p:nvSpPr>
              <p:cNvPr id="34" name="Shape 33"/>
              <p:cNvSpPr/>
              <p:nvPr/>
            </p:nvSpPr>
            <p:spPr>
              <a:xfrm>
                <a:off x="1308882" y="1422105"/>
                <a:ext cx="2235200" cy="2235200"/>
              </a:xfrm>
              <a:prstGeom prst="gear9">
                <a:avLst/>
              </a:prstGeom>
              <a:gradFill rotWithShape="0">
                <a:gsLst>
                  <a:gs pos="24000">
                    <a:srgbClr val="779933"/>
                  </a:gs>
                  <a:gs pos="73000">
                    <a:schemeClr val="l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95000">
                    <a:srgbClr val="9AC248"/>
                  </a:gs>
                </a:gsLst>
              </a:gradFill>
              <a:effectLst>
                <a:outerShdw blurRad="88900" dist="38100" dir="2700000" sx="102000" sy="102000" algn="tl" rotWithShape="0">
                  <a:prstClr val="black">
                    <a:alpha val="81000"/>
                  </a:prstClr>
                </a:outerShdw>
              </a:effectLst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Shape 4"/>
              <p:cNvSpPr/>
              <p:nvPr/>
            </p:nvSpPr>
            <p:spPr>
              <a:xfrm>
                <a:off x="1758257" y="1945690"/>
                <a:ext cx="1336450" cy="1148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4800" kern="1200" dirty="0" smtClean="0"/>
                  <a:t>   </a:t>
                </a:r>
                <a:endParaRPr lang="nl-BE" sz="4800" kern="1200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03" y="3822322"/>
              <a:ext cx="659783" cy="6116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57" y="3467455"/>
              <a:ext cx="792088" cy="56175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63" y="4128134"/>
              <a:ext cx="583155" cy="42041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772903" y="1454109"/>
              <a:ext cx="1592756" cy="1592756"/>
              <a:chOff x="1107036" y="3434952"/>
              <a:chExt cx="1592756" cy="159275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107036" y="3434952"/>
                <a:ext cx="1592756" cy="1592756"/>
                <a:chOff x="2454821" y="178981"/>
                <a:chExt cx="1592756" cy="1592756"/>
              </a:xfrm>
            </p:grpSpPr>
            <p:sp>
              <p:nvSpPr>
                <p:cNvPr id="32" name="Shape 31"/>
                <p:cNvSpPr/>
                <p:nvPr/>
              </p:nvSpPr>
              <p:spPr>
                <a:xfrm rot="20700000">
                  <a:off x="2454821" y="178981"/>
                  <a:ext cx="1592756" cy="1592756"/>
                </a:xfrm>
                <a:prstGeom prst="gear6">
                  <a:avLst/>
                </a:prstGeom>
                <a:effectLst>
                  <a:outerShdw blurRad="88900" dist="38100" dir="2700000" sx="101000" sy="101000" algn="tl" rotWithShape="0">
                    <a:prstClr val="black">
                      <a:alpha val="49000"/>
                    </a:prstClr>
                  </a:outerShdw>
                </a:effectLst>
              </p:spPr>
              <p:style>
                <a:lnRef idx="0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Shape 4"/>
                <p:cNvSpPr/>
                <p:nvPr/>
              </p:nvSpPr>
              <p:spPr>
                <a:xfrm>
                  <a:off x="2804160" y="528320"/>
                  <a:ext cx="894080" cy="894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5400" kern="1200" dirty="0" smtClean="0"/>
                    <a:t> </a:t>
                  </a:r>
                  <a:endParaRPr lang="nl-BE" sz="5400" kern="1200" dirty="0"/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704" y="3861048"/>
                <a:ext cx="631421" cy="631421"/>
              </a:xfrm>
              <a:prstGeom prst="rect">
                <a:avLst/>
              </a:prstGeom>
            </p:spPr>
          </p:pic>
        </p:grpSp>
      </p:grpSp>
      <p:sp>
        <p:nvSpPr>
          <p:cNvPr id="36" name="Titel 1"/>
          <p:cNvSpPr txBox="1">
            <a:spLocks/>
          </p:cNvSpPr>
          <p:nvPr/>
        </p:nvSpPr>
        <p:spPr>
          <a:xfrm>
            <a:off x="633413" y="500063"/>
            <a:ext cx="7870825" cy="635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r>
              <a:rPr lang="nl-BE" altLang="nl-BE" kern="0" dirty="0" smtClean="0">
                <a:latin typeface="Calibri" panose="020F0502020204030204" pitchFamily="34" charset="0"/>
              </a:rPr>
              <a:t>Opdrachten: Vragen via Wiki</a:t>
            </a:r>
          </a:p>
        </p:txBody>
      </p:sp>
    </p:spTree>
    <p:extLst>
      <p:ext uri="{BB962C8B-B14F-4D97-AF65-F5344CB8AC3E}">
        <p14:creationId xmlns:p14="http://schemas.microsoft.com/office/powerpoint/2010/main" val="29416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 txBox="1">
            <a:spLocks/>
          </p:cNvSpPr>
          <p:nvPr/>
        </p:nvSpPr>
        <p:spPr bwMode="auto">
          <a:xfrm>
            <a:off x="633413" y="500063"/>
            <a:ext cx="78708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nl-BE" altLang="nl-BE" sz="3500" dirty="0" smtClean="0">
                <a:latin typeface="Calibri" panose="020F0502020204030204" pitchFamily="34" charset="0"/>
              </a:rPr>
              <a:t>Opdrachten: Persoonlijke feedback</a:t>
            </a:r>
            <a:endParaRPr lang="nl-BE" altLang="nl-BE" sz="35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65" y="1285312"/>
            <a:ext cx="6149385" cy="4720580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95727" y="1755872"/>
            <a:ext cx="1783592" cy="2965047"/>
            <a:chOff x="323528" y="1454109"/>
            <a:chExt cx="2235200" cy="3715802"/>
          </a:xfrm>
        </p:grpSpPr>
        <p:grpSp>
          <p:nvGrpSpPr>
            <p:cNvPr id="25" name="Group 24"/>
            <p:cNvGrpSpPr/>
            <p:nvPr/>
          </p:nvGrpSpPr>
          <p:grpSpPr>
            <a:xfrm>
              <a:off x="323528" y="2934711"/>
              <a:ext cx="2235200" cy="2235200"/>
              <a:chOff x="1308882" y="1422105"/>
              <a:chExt cx="2235200" cy="2235200"/>
            </a:xfrm>
          </p:grpSpPr>
          <p:sp>
            <p:nvSpPr>
              <p:cNvPr id="34" name="Shape 33"/>
              <p:cNvSpPr/>
              <p:nvPr/>
            </p:nvSpPr>
            <p:spPr>
              <a:xfrm>
                <a:off x="1308882" y="1422105"/>
                <a:ext cx="2235200" cy="2235200"/>
              </a:xfrm>
              <a:prstGeom prst="gear9">
                <a:avLst/>
              </a:prstGeom>
              <a:gradFill rotWithShape="0">
                <a:gsLst>
                  <a:gs pos="24000">
                    <a:srgbClr val="779933"/>
                  </a:gs>
                  <a:gs pos="73000">
                    <a:schemeClr val="lt1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95000">
                    <a:srgbClr val="9AC248"/>
                  </a:gs>
                </a:gsLst>
              </a:gradFill>
              <a:effectLst>
                <a:outerShdw blurRad="88900" dist="38100" dir="2700000" sx="102000" sy="102000" algn="tl" rotWithShape="0">
                  <a:prstClr val="black">
                    <a:alpha val="81000"/>
                  </a:prstClr>
                </a:outerShdw>
              </a:effectLst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Shape 4"/>
              <p:cNvSpPr/>
              <p:nvPr/>
            </p:nvSpPr>
            <p:spPr>
              <a:xfrm>
                <a:off x="1758257" y="1945690"/>
                <a:ext cx="1336450" cy="11489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BE" sz="4800" kern="1200" dirty="0" smtClean="0"/>
                  <a:t>   </a:t>
                </a:r>
                <a:endParaRPr lang="nl-BE" sz="4800" kern="1200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903" y="3822322"/>
              <a:ext cx="659783" cy="6116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57" y="3467455"/>
              <a:ext cx="792088" cy="56175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63" y="4128134"/>
              <a:ext cx="583155" cy="42041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772903" y="1454109"/>
              <a:ext cx="1592756" cy="1592756"/>
              <a:chOff x="1107036" y="3434952"/>
              <a:chExt cx="1592756" cy="159275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107036" y="3434952"/>
                <a:ext cx="1592756" cy="1592756"/>
                <a:chOff x="2454821" y="178981"/>
                <a:chExt cx="1592756" cy="1592756"/>
              </a:xfrm>
            </p:grpSpPr>
            <p:sp>
              <p:nvSpPr>
                <p:cNvPr id="32" name="Shape 31"/>
                <p:cNvSpPr/>
                <p:nvPr/>
              </p:nvSpPr>
              <p:spPr>
                <a:xfrm rot="20700000">
                  <a:off x="2454821" y="178981"/>
                  <a:ext cx="1592756" cy="1592756"/>
                </a:xfrm>
                <a:prstGeom prst="gear6">
                  <a:avLst/>
                </a:prstGeom>
                <a:effectLst>
                  <a:outerShdw blurRad="88900" dist="38100" dir="2700000" sx="101000" sy="101000" algn="tl" rotWithShape="0">
                    <a:prstClr val="black">
                      <a:alpha val="49000"/>
                    </a:prstClr>
                  </a:outerShdw>
                </a:effectLst>
              </p:spPr>
              <p:style>
                <a:lnRef idx="0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Shape 4"/>
                <p:cNvSpPr/>
                <p:nvPr/>
              </p:nvSpPr>
              <p:spPr>
                <a:xfrm>
                  <a:off x="2804160" y="528320"/>
                  <a:ext cx="894080" cy="89408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lvl="0" algn="ctr" defTabSz="2400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l-BE" sz="5400" kern="1200" dirty="0" smtClean="0"/>
                    <a:t> </a:t>
                  </a:r>
                  <a:endParaRPr lang="nl-BE" sz="5400" kern="1200" dirty="0"/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704" y="3861048"/>
                <a:ext cx="631421" cy="6314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89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9552" y="188639"/>
            <a:ext cx="8064896" cy="936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 smtClean="0"/>
              <a:t>Video – TEW Eclips Learning Channel </a:t>
            </a:r>
          </a:p>
          <a:p>
            <a:pPr algn="ctr"/>
            <a:r>
              <a:rPr lang="nl-BE" dirty="0"/>
              <a:t>i</a:t>
            </a:r>
            <a:r>
              <a:rPr lang="nl-BE" dirty="0" smtClean="0"/>
              <a:t>n BlackBoard</a:t>
            </a:r>
            <a:endParaRPr lang="nl-BE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6" y="1844824"/>
            <a:ext cx="697742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412776"/>
            <a:ext cx="6968629" cy="4680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95936" y="2276872"/>
            <a:ext cx="1224136" cy="12961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9552" y="188639"/>
            <a:ext cx="8064896" cy="936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Video – TEW Eclips Learning Channel in </a:t>
            </a:r>
            <a:r>
              <a:rPr lang="nl-BE" dirty="0" err="1" smtClean="0"/>
              <a:t>Bb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14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69" y="1583544"/>
            <a:ext cx="6408712" cy="42891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188639"/>
            <a:ext cx="8064896" cy="936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Accountancy – Pakket van 45 kennisclips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50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59"/>
            <a:ext cx="3494164" cy="234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268760"/>
            <a:ext cx="3500190" cy="234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861048"/>
            <a:ext cx="3494164" cy="2332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3861047"/>
            <a:ext cx="3479102" cy="23324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9552" y="188639"/>
            <a:ext cx="8064896" cy="936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Accountancy – Pakket van 45 kennisclips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06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Effectiviteit van de aanpak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5478"/>
            <a:ext cx="8064896" cy="48958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Slaagpercentage is gestegen </a:t>
            </a:r>
            <a:r>
              <a:rPr lang="nl-BE" sz="2800" dirty="0" err="1" smtClean="0"/>
              <a:t>tov</a:t>
            </a:r>
            <a:r>
              <a:rPr lang="nl-BE" sz="2800" dirty="0" smtClean="0"/>
              <a:t> 2008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Hogere scores op examen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Materiaal wordt gebruikt: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sz="2600" dirty="0" smtClean="0"/>
              <a:t>Meer dan 100 vragen beantwoord in periode van 5 dagen tijdens iedere opdracht.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sz="2600" dirty="0" smtClean="0"/>
              <a:t>Een nieuwe video wordt 1.000 keer bekeken in een periode van 2 weken.</a:t>
            </a:r>
          </a:p>
          <a:p>
            <a:pPr lvl="2" indent="0">
              <a:buNone/>
            </a:pPr>
            <a:endParaRPr lang="nl-BE" sz="2600" dirty="0"/>
          </a:p>
          <a:p>
            <a:pPr lvl="2" indent="0">
              <a:buNone/>
            </a:pPr>
            <a:r>
              <a:rPr lang="nl-BE" sz="2600" dirty="0" smtClean="0"/>
              <a:t>Meer materiaal leidt nu niet meer tot betere resultaten, wel tot grote tevredenheid.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28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21" y="419899"/>
            <a:ext cx="1655911" cy="16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Zelf aan de slag in BlackBoard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29</a:t>
            </a:fld>
            <a:endParaRPr lang="nl-NL"/>
          </a:p>
        </p:txBody>
      </p:sp>
      <p:sp>
        <p:nvSpPr>
          <p:cNvPr id="7" name="Titel 6"/>
          <p:cNvSpPr txBox="1">
            <a:spLocks/>
          </p:cNvSpPr>
          <p:nvPr/>
        </p:nvSpPr>
        <p:spPr>
          <a:xfrm>
            <a:off x="539750" y="2061071"/>
            <a:ext cx="8064500" cy="2736081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i="1" dirty="0" smtClean="0">
                <a:solidFill>
                  <a:schemeClr val="accent2"/>
                </a:solidFill>
              </a:rPr>
              <a:t>Samen aan de slag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2800" dirty="0" smtClean="0"/>
              <a:t>in de democursus in BlackBoard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923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Blended leren - Introductie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5478"/>
            <a:ext cx="8064896" cy="48958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Definitie (</a:t>
            </a:r>
            <a:r>
              <a:rPr lang="nl-BE" sz="2800" dirty="0" err="1" smtClean="0"/>
              <a:t>UAntwerpen</a:t>
            </a:r>
            <a:r>
              <a:rPr lang="nl-BE" sz="2800" dirty="0" smtClean="0"/>
              <a:t>)</a:t>
            </a:r>
            <a:endParaRPr lang="nl-BE" sz="2800" b="1" i="1" dirty="0" smtClean="0">
              <a:solidFill>
                <a:schemeClr val="accent2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Voordelen</a:t>
            </a:r>
            <a:endParaRPr lang="nl-BE" sz="2800" b="1" i="1" dirty="0">
              <a:solidFill>
                <a:schemeClr val="accent2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Aandachtspunten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Componenten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231976" cy="22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</a:t>
            </a:r>
            <a:r>
              <a:rPr lang="nl-BE" dirty="0" smtClean="0"/>
              <a:t>. Zelf aan de slag in BlackBoard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5478"/>
            <a:ext cx="8064896" cy="489585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We proberen samen uit:</a:t>
            </a:r>
          </a:p>
          <a:p>
            <a:endParaRPr lang="nl-BE" sz="2800" dirty="0" smtClean="0"/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Een opdracht klaarzetten</a:t>
            </a:r>
            <a:endParaRPr lang="nl-BE" sz="2800" b="1" i="1" dirty="0" smtClean="0">
              <a:solidFill>
                <a:schemeClr val="accent2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Een video</a:t>
            </a:r>
            <a:endParaRPr lang="nl-BE" sz="2800" b="1" i="1" dirty="0">
              <a:solidFill>
                <a:schemeClr val="accent2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Een forum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Een Wiki</a:t>
            </a:r>
          </a:p>
          <a:p>
            <a:pPr marL="742950" indent="-742950">
              <a:buFont typeface="+mj-lt"/>
              <a:buAutoNum type="alphaUcPeriod"/>
            </a:pPr>
            <a:r>
              <a:rPr lang="nl-BE" sz="2800" dirty="0" smtClean="0"/>
              <a:t>Een opdracht verwerken / feedback verzenden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30</a:t>
            </a:fld>
            <a:endParaRPr lang="nl-NL"/>
          </a:p>
        </p:txBody>
      </p:sp>
      <p:pic>
        <p:nvPicPr>
          <p:cNvPr id="1026" name="Picture 2" descr="Afbeeldingsresultaat voor BlackBoar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797">
            <a:off x="6892785" y="470924"/>
            <a:ext cx="1952169" cy="13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1.A Blended leren – Definitie (</a:t>
            </a:r>
            <a:r>
              <a:rPr lang="nl-BE" dirty="0" err="1" smtClean="0"/>
              <a:t>UAntwerpen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5478"/>
            <a:ext cx="8064896" cy="4895850"/>
          </a:xfrm>
        </p:spPr>
        <p:txBody>
          <a:bodyPr>
            <a:normAutofit/>
          </a:bodyPr>
          <a:lstStyle/>
          <a:p>
            <a:r>
              <a:rPr lang="nl-BE" sz="2800" i="1" dirty="0"/>
              <a:t>Blended leren is een </a:t>
            </a:r>
            <a:r>
              <a:rPr lang="nl-BE" sz="2800" i="1" dirty="0">
                <a:solidFill>
                  <a:srgbClr val="FF0000"/>
                </a:solidFill>
              </a:rPr>
              <a:t>doordachte</a:t>
            </a:r>
            <a:r>
              <a:rPr lang="nl-BE" sz="2800" i="1" dirty="0"/>
              <a:t> en geïntegreerde </a:t>
            </a:r>
            <a:r>
              <a:rPr lang="nl-BE" sz="2800" i="1" dirty="0">
                <a:solidFill>
                  <a:srgbClr val="FF0000"/>
                </a:solidFill>
              </a:rPr>
              <a:t>combinatie</a:t>
            </a:r>
            <a:r>
              <a:rPr lang="nl-BE" sz="2800" i="1" dirty="0"/>
              <a:t> van (online en face-</a:t>
            </a:r>
            <a:r>
              <a:rPr lang="nl-BE" sz="2800" i="1" dirty="0" err="1"/>
              <a:t>to</a:t>
            </a:r>
            <a:r>
              <a:rPr lang="nl-BE" sz="2800" i="1" dirty="0"/>
              <a:t>-face) werkvormen, leeractiviteiten en evaluatievormen </a:t>
            </a:r>
            <a:r>
              <a:rPr lang="nl-BE" sz="2800" i="1" dirty="0" smtClean="0"/>
              <a:t>…</a:t>
            </a:r>
          </a:p>
          <a:p>
            <a:endParaRPr lang="nl-BE" sz="2800" i="1" dirty="0"/>
          </a:p>
          <a:p>
            <a:r>
              <a:rPr lang="nl-BE" sz="2800" i="1" dirty="0" smtClean="0"/>
              <a:t>die </a:t>
            </a:r>
            <a:r>
              <a:rPr lang="nl-BE" sz="2800" i="1" dirty="0"/>
              <a:t>afgestemd is op de </a:t>
            </a:r>
            <a:r>
              <a:rPr lang="nl-BE" sz="2800" i="1" dirty="0" smtClean="0"/>
              <a:t>leerdoelen en </a:t>
            </a:r>
            <a:r>
              <a:rPr lang="nl-BE" sz="2800" i="1" dirty="0"/>
              <a:t>rekening houdt met de mogelijkheden van de leeromgeving, </a:t>
            </a:r>
            <a:r>
              <a:rPr lang="nl-BE" sz="2800" i="1" dirty="0" smtClean="0"/>
              <a:t>…</a:t>
            </a:r>
          </a:p>
          <a:p>
            <a:endParaRPr lang="nl-BE" sz="2800" i="1" dirty="0"/>
          </a:p>
          <a:p>
            <a:r>
              <a:rPr lang="nl-BE" sz="2800" i="1" dirty="0" smtClean="0"/>
              <a:t>waarbij </a:t>
            </a:r>
            <a:r>
              <a:rPr lang="nl-BE" sz="2800" i="1" dirty="0"/>
              <a:t>de lerenden actief aan de slag gaan met de leerinhoud, zowel individueel als in interactie met elkaar en de docent.</a:t>
            </a:r>
            <a:endParaRPr lang="nl-BE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6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1.A Blended leren – Definitie (</a:t>
            </a:r>
            <a:r>
              <a:rPr lang="nl-BE" dirty="0" err="1" smtClean="0"/>
              <a:t>UAntwerpen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08912" cy="2448272"/>
          </a:xfrm>
        </p:spPr>
        <p:txBody>
          <a:bodyPr>
            <a:normAutofit/>
          </a:bodyPr>
          <a:lstStyle/>
          <a:p>
            <a:pPr algn="ctr"/>
            <a:endParaRPr lang="nl-BE" sz="3200" dirty="0"/>
          </a:p>
          <a:p>
            <a:pPr algn="ctr"/>
            <a:r>
              <a:rPr lang="nl-BE" sz="3200" dirty="0" smtClean="0"/>
              <a:t>Digitale en online leermiddelen zijn </a:t>
            </a:r>
          </a:p>
          <a:p>
            <a:pPr algn="ctr"/>
            <a:r>
              <a:rPr lang="nl-BE" sz="3200" dirty="0" smtClean="0"/>
              <a:t>een </a:t>
            </a:r>
            <a:r>
              <a:rPr lang="nl-BE" sz="3200" dirty="0" smtClean="0">
                <a:solidFill>
                  <a:srgbClr val="FF0000"/>
                </a:solidFill>
              </a:rPr>
              <a:t>middel</a:t>
            </a:r>
            <a:r>
              <a:rPr lang="nl-BE" sz="3200" dirty="0" smtClean="0"/>
              <a:t> en </a:t>
            </a:r>
            <a:r>
              <a:rPr lang="nl-BE" sz="3200" dirty="0" smtClean="0">
                <a:solidFill>
                  <a:srgbClr val="FF0000"/>
                </a:solidFill>
              </a:rPr>
              <a:t>geen doel </a:t>
            </a:r>
            <a:r>
              <a:rPr lang="nl-BE" sz="3200" dirty="0" smtClean="0"/>
              <a:t>op zich.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4" y="3787664"/>
            <a:ext cx="2231976" cy="22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1.A Blended leren – Definitie (</a:t>
            </a:r>
            <a:r>
              <a:rPr lang="nl-BE" dirty="0" err="1" smtClean="0"/>
              <a:t>UAntwerpen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4653"/>
            <a:ext cx="8208912" cy="3312368"/>
          </a:xfrm>
        </p:spPr>
        <p:txBody>
          <a:bodyPr>
            <a:normAutofit fontScale="92500"/>
          </a:bodyPr>
          <a:lstStyle/>
          <a:p>
            <a:r>
              <a:rPr lang="nl-BE" sz="2800" i="1" dirty="0" smtClean="0"/>
              <a:t>Blended leren gaat in praktijk om:</a:t>
            </a:r>
            <a:br>
              <a:rPr lang="nl-BE" sz="2800" i="1" dirty="0" smtClean="0"/>
            </a:br>
            <a:endParaRPr lang="nl-BE" sz="2800" i="1" dirty="0" smtClean="0"/>
          </a:p>
          <a:p>
            <a:endParaRPr lang="nl-BE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i="1" dirty="0"/>
              <a:t>e</a:t>
            </a:r>
            <a:r>
              <a:rPr lang="nl-BE" sz="2800" i="1" dirty="0" smtClean="0"/>
              <a:t>en mix </a:t>
            </a:r>
            <a:r>
              <a:rPr lang="nl-BE" sz="2800" i="1" dirty="0"/>
              <a:t>van </a:t>
            </a:r>
            <a:r>
              <a:rPr lang="nl-BE" sz="2800" i="1" dirty="0">
                <a:solidFill>
                  <a:srgbClr val="FF0000"/>
                </a:solidFill>
              </a:rPr>
              <a:t>contact</a:t>
            </a:r>
            <a:r>
              <a:rPr lang="nl-BE" sz="2800" i="1" dirty="0"/>
              <a:t>onderwijs en van </a:t>
            </a:r>
            <a:r>
              <a:rPr lang="nl-BE" sz="2800" i="1" dirty="0">
                <a:solidFill>
                  <a:srgbClr val="FF0000"/>
                </a:solidFill>
              </a:rPr>
              <a:t>afstand</a:t>
            </a:r>
            <a:r>
              <a:rPr lang="nl-BE" sz="2800" i="1" dirty="0"/>
              <a:t>sonderwijs, </a:t>
            </a:r>
            <a:endParaRPr lang="nl-BE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i="1" dirty="0" smtClean="0"/>
              <a:t>een </a:t>
            </a:r>
            <a:r>
              <a:rPr lang="nl-BE" sz="2800" i="1" dirty="0"/>
              <a:t>mix van onderwijs in </a:t>
            </a:r>
            <a:r>
              <a:rPr lang="nl-BE" sz="2800" i="1" dirty="0">
                <a:solidFill>
                  <a:srgbClr val="FF0000"/>
                </a:solidFill>
              </a:rPr>
              <a:t>klas</a:t>
            </a:r>
            <a:r>
              <a:rPr lang="nl-BE" sz="2800" i="1" dirty="0"/>
              <a:t>verband en </a:t>
            </a:r>
            <a:r>
              <a:rPr lang="nl-BE" sz="2800" i="1" dirty="0">
                <a:solidFill>
                  <a:srgbClr val="FF0000"/>
                </a:solidFill>
              </a:rPr>
              <a:t>online</a:t>
            </a:r>
            <a:r>
              <a:rPr lang="nl-BE" sz="2800" i="1" dirty="0"/>
              <a:t> </a:t>
            </a:r>
            <a:r>
              <a:rPr lang="nl-BE" sz="2800" i="1" dirty="0" smtClean="0"/>
              <a:t>onderwijs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i="1" dirty="0" smtClean="0"/>
              <a:t>een </a:t>
            </a:r>
            <a:r>
              <a:rPr lang="nl-BE" sz="2800" i="1" dirty="0"/>
              <a:t>mix van onderwijs </a:t>
            </a:r>
            <a:r>
              <a:rPr lang="nl-BE" sz="2800" i="1" dirty="0">
                <a:solidFill>
                  <a:srgbClr val="FF0000"/>
                </a:solidFill>
              </a:rPr>
              <a:t>met</a:t>
            </a:r>
            <a:r>
              <a:rPr lang="nl-BE" sz="2800" i="1" dirty="0"/>
              <a:t> en </a:t>
            </a:r>
            <a:r>
              <a:rPr lang="nl-BE" sz="2800" i="1" dirty="0">
                <a:solidFill>
                  <a:srgbClr val="FF0000"/>
                </a:solidFill>
              </a:rPr>
              <a:t>zonder ICT</a:t>
            </a:r>
            <a:r>
              <a:rPr lang="nl-BE" sz="2800" i="1" dirty="0"/>
              <a:t>, </a:t>
            </a:r>
            <a:endParaRPr lang="nl-BE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i="1" dirty="0" smtClean="0"/>
              <a:t>een </a:t>
            </a:r>
            <a:r>
              <a:rPr lang="nl-BE" sz="2800" i="1" dirty="0"/>
              <a:t>mix van </a:t>
            </a:r>
            <a:r>
              <a:rPr lang="nl-BE" sz="2800" i="1" dirty="0">
                <a:solidFill>
                  <a:srgbClr val="FF0000"/>
                </a:solidFill>
              </a:rPr>
              <a:t>klassiek</a:t>
            </a:r>
            <a:r>
              <a:rPr lang="nl-BE" sz="2800" i="1" dirty="0"/>
              <a:t> onderwijs en begeleide </a:t>
            </a:r>
            <a:r>
              <a:rPr lang="nl-BE" sz="2800" i="1" dirty="0">
                <a:solidFill>
                  <a:srgbClr val="FF0000"/>
                </a:solidFill>
              </a:rPr>
              <a:t>zelfstudie</a:t>
            </a:r>
            <a:r>
              <a:rPr lang="nl-BE" sz="2800" i="1" dirty="0"/>
              <a:t>. </a:t>
            </a:r>
            <a:endParaRPr lang="nl-BE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60" y="1103100"/>
            <a:ext cx="1274500" cy="12745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858574"/>
            <a:ext cx="8496944" cy="1522754"/>
          </a:xfrm>
          <a:prstGeom prst="rect">
            <a:avLst/>
          </a:prstGeom>
        </p:spPr>
        <p:txBody>
          <a:bodyPr vert="horz" lIns="0" tIns="36000" rIns="0" bIns="3600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nl-BE" sz="2800" i="1" dirty="0" smtClean="0"/>
              <a:t>Het is meersporig leren, waarbij we zoeken naar slimme combinaties om de gewenste competenties te bereiken en om studenten te ondersteunen en uit te dagen.</a:t>
            </a:r>
          </a:p>
        </p:txBody>
      </p:sp>
    </p:spTree>
    <p:extLst>
      <p:ext uri="{BB962C8B-B14F-4D97-AF65-F5344CB8AC3E}">
        <p14:creationId xmlns:p14="http://schemas.microsoft.com/office/powerpoint/2010/main" val="16615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1.B Blended leren – Voordelen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08912" cy="4824536"/>
          </a:xfrm>
        </p:spPr>
        <p:txBody>
          <a:bodyPr>
            <a:normAutofit fontScale="70000" lnSpcReduction="20000"/>
          </a:bodyPr>
          <a:lstStyle/>
          <a:p>
            <a:r>
              <a:rPr lang="nl-BE" sz="3200" dirty="0" smtClean="0"/>
              <a:t>Voor de student:</a:t>
            </a:r>
            <a:br>
              <a:rPr lang="nl-BE" sz="3200" dirty="0" smtClean="0"/>
            </a:br>
            <a:endParaRPr lang="nl-B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solidFill>
                  <a:srgbClr val="FF0000"/>
                </a:solidFill>
              </a:rPr>
              <a:t>Flexibiliteit</a:t>
            </a:r>
            <a:r>
              <a:rPr lang="nl-BE" sz="3200" dirty="0"/>
              <a:t>: </a:t>
            </a:r>
            <a:r>
              <a:rPr lang="nl-BE" sz="3200" dirty="0" smtClean="0"/>
              <a:t>op eigen tempo verkennen en hernemen, </a:t>
            </a:r>
            <a:r>
              <a:rPr lang="nl-BE" sz="3200" dirty="0"/>
              <a:t>onafhankelijk van tijd en locatie</a:t>
            </a:r>
            <a:r>
              <a:rPr lang="nl-BE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solidFill>
                  <a:srgbClr val="FF0000"/>
                </a:solidFill>
              </a:rPr>
              <a:t>Studentgecentreerd</a:t>
            </a:r>
            <a:r>
              <a:rPr lang="nl-BE" sz="3200" dirty="0" smtClean="0"/>
              <a:t>: Student organiseert en stuurt eigen leerproces</a:t>
            </a:r>
            <a:endParaRPr lang="nl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FF0000"/>
                </a:solidFill>
              </a:rPr>
              <a:t>Diepgaandere </a:t>
            </a:r>
            <a:r>
              <a:rPr lang="nl-BE" sz="3200" dirty="0" smtClean="0">
                <a:solidFill>
                  <a:srgbClr val="FF0000"/>
                </a:solidFill>
              </a:rPr>
              <a:t>verwerking</a:t>
            </a:r>
            <a:r>
              <a:rPr lang="nl-BE" sz="3200" dirty="0" smtClean="0"/>
              <a:t>:  kennis verwerven en vaardigheden inoefenen, maar ook </a:t>
            </a:r>
            <a:r>
              <a:rPr lang="nl-BE" sz="3200" dirty="0"/>
              <a:t>leren </a:t>
            </a:r>
            <a:r>
              <a:rPr lang="nl-BE" sz="3200" dirty="0" smtClean="0"/>
              <a:t>samenwerken, en </a:t>
            </a:r>
            <a:r>
              <a:rPr lang="nl-BE" sz="3200" dirty="0"/>
              <a:t>kritisch en analyserend </a:t>
            </a:r>
            <a:r>
              <a:rPr lang="nl-BE" sz="3200" dirty="0" smtClean="0"/>
              <a:t>denken.</a:t>
            </a:r>
          </a:p>
          <a:p>
            <a:r>
              <a:rPr lang="nl-BE" sz="3200" dirty="0" smtClean="0"/>
              <a:t> </a:t>
            </a:r>
          </a:p>
          <a:p>
            <a:r>
              <a:rPr lang="nl-BE" sz="3200" dirty="0" smtClean="0"/>
              <a:t>Voor de docent:</a:t>
            </a:r>
          </a:p>
          <a:p>
            <a:endParaRPr lang="nl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solidFill>
                  <a:srgbClr val="FF0000"/>
                </a:solidFill>
              </a:rPr>
              <a:t>Opvolging van leerproces</a:t>
            </a:r>
            <a:r>
              <a:rPr lang="nl-BE" sz="3200" dirty="0" smtClean="0"/>
              <a:t>: online </a:t>
            </a:r>
            <a:r>
              <a:rPr lang="nl-BE" sz="3200" dirty="0"/>
              <a:t>(bv. discussieforum, digitale </a:t>
            </a:r>
            <a:r>
              <a:rPr lang="nl-BE" sz="3200" dirty="0" smtClean="0"/>
              <a:t>toetsen en opdrachten, essays</a:t>
            </a:r>
            <a:r>
              <a:rPr lang="nl-BE" sz="3200" dirty="0"/>
              <a:t>) </a:t>
            </a:r>
            <a:r>
              <a:rPr lang="nl-BE" sz="3200" dirty="0" smtClean="0"/>
              <a:t>maar ook via contactmomenten </a:t>
            </a:r>
            <a:r>
              <a:rPr lang="nl-BE" sz="3200" dirty="0"/>
              <a:t>(bv. responsiecolleges, oefensessies</a:t>
            </a:r>
            <a:r>
              <a:rPr lang="nl-BE" sz="3200" dirty="0" smtClean="0"/>
              <a:t>).</a:t>
            </a:r>
          </a:p>
          <a:p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2" y="188640"/>
            <a:ext cx="141277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1.C Blended leren – 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08912" cy="48245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Didactiek </a:t>
            </a:r>
            <a:r>
              <a:rPr lang="nl-BE" sz="2400" dirty="0"/>
              <a:t>en </a:t>
            </a:r>
            <a:r>
              <a:rPr lang="nl-BE" sz="2400" dirty="0" err="1" smtClean="0"/>
              <a:t>vakinhoud</a:t>
            </a:r>
            <a:r>
              <a:rPr lang="nl-BE" sz="2400" dirty="0" smtClean="0"/>
              <a:t> primeren.</a:t>
            </a:r>
            <a:endParaRPr lang="nl-BE" sz="24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Meerwaarde </a:t>
            </a:r>
            <a:r>
              <a:rPr lang="nl-BE" sz="2400" dirty="0"/>
              <a:t>van de gebruikte </a:t>
            </a:r>
            <a:r>
              <a:rPr lang="nl-BE" sz="2400" dirty="0" smtClean="0"/>
              <a:t>technologie?</a:t>
            </a:r>
            <a:endParaRPr lang="nl-BE" sz="24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Rechtstreeks </a:t>
            </a:r>
            <a:r>
              <a:rPr lang="nl-BE" sz="2400" dirty="0"/>
              <a:t>contact </a:t>
            </a:r>
            <a:r>
              <a:rPr lang="nl-BE" sz="2400" dirty="0" smtClean="0"/>
              <a:t>blijft belangrijk.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/>
              <a:t>Duurzaamheid en hergebruik?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Communiceer helder.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Bouw de graad van zelfstandigheid van studenten gradueel op.</a:t>
            </a:r>
            <a:endParaRPr lang="nl-BE" sz="24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Gooi de aanpak van je cursus niet in één keer om.</a:t>
            </a:r>
            <a:endParaRPr lang="nl-BE" sz="24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Inzetten van digitale leermiddelen vraagt een extra tijdsinvestering</a:t>
            </a:r>
            <a:r>
              <a:rPr lang="nl-BE" sz="2400" dirty="0"/>
              <a:t>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400" dirty="0" smtClean="0"/>
              <a:t>Is de geschikte </a:t>
            </a:r>
            <a:r>
              <a:rPr lang="nl-BE" sz="2400" dirty="0"/>
              <a:t>infrastructuur </a:t>
            </a:r>
            <a:r>
              <a:rPr lang="nl-BE" sz="2400" dirty="0" smtClean="0"/>
              <a:t>aanwezig?</a:t>
            </a:r>
            <a:endParaRPr lang="nl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30423"/>
            <a:ext cx="1210445" cy="12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1.D Blended leren – Componenten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256584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BE" sz="2400" dirty="0" smtClean="0">
                <a:solidFill>
                  <a:srgbClr val="C00000"/>
                </a:solidFill>
              </a:rPr>
              <a:t>Live onderwijsactiviteiten: face-</a:t>
            </a:r>
            <a:r>
              <a:rPr lang="nl-BE" sz="2400" dirty="0" err="1" smtClean="0">
                <a:solidFill>
                  <a:srgbClr val="C00000"/>
                </a:solidFill>
              </a:rPr>
              <a:t>to</a:t>
            </a:r>
            <a:r>
              <a:rPr lang="nl-BE" sz="2400" dirty="0" smtClean="0">
                <a:solidFill>
                  <a:srgbClr val="C00000"/>
                </a:solidFill>
              </a:rPr>
              <a:t>-face of online</a:t>
            </a:r>
          </a:p>
          <a:p>
            <a:pPr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BE" sz="2200" dirty="0" smtClean="0"/>
              <a:t>Hoorcolleges, oefensessies, video-conferenties, chatsessies</a:t>
            </a:r>
          </a:p>
          <a:p>
            <a:pPr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BE" sz="2200" dirty="0" smtClean="0"/>
              <a:t>Hulpmiddelen: BlackBoard </a:t>
            </a:r>
            <a:r>
              <a:rPr lang="nl-BE" sz="2200" dirty="0" err="1" smtClean="0"/>
              <a:t>Collaborate</a:t>
            </a:r>
            <a:endParaRPr lang="nl-BE" sz="22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BE" sz="2400" dirty="0" smtClean="0">
                <a:solidFill>
                  <a:srgbClr val="C00000"/>
                </a:solidFill>
              </a:rPr>
              <a:t>Zelfgestuurd leren:  </a:t>
            </a:r>
            <a:r>
              <a:rPr lang="nl-BE" sz="2200" dirty="0" smtClean="0"/>
              <a:t>Zelfstandig leerhoud verwerken</a:t>
            </a:r>
          </a:p>
          <a:p>
            <a:pPr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BE" sz="2200" dirty="0" smtClean="0"/>
              <a:t>Hulpmiddelen: video, (elektronische) opdrachten, toetsen, fora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BE" sz="2400" dirty="0" smtClean="0">
                <a:solidFill>
                  <a:srgbClr val="C00000"/>
                </a:solidFill>
              </a:rPr>
              <a:t>Samenwerken</a:t>
            </a:r>
          </a:p>
          <a:p>
            <a:pPr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BE" sz="2200" dirty="0" smtClean="0"/>
              <a:t>Hulpmiddelen: discussieforum, wiki, peer evaluatie, peer assessment</a:t>
            </a:r>
            <a:endParaRPr lang="nl-BE" sz="22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BE" sz="2400" dirty="0" smtClean="0">
                <a:solidFill>
                  <a:srgbClr val="C00000"/>
                </a:solidFill>
              </a:rPr>
              <a:t>Beoordelen</a:t>
            </a:r>
          </a:p>
          <a:p>
            <a:pPr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nl-BE" sz="2200" dirty="0" smtClean="0"/>
              <a:t>Toetsen (papier of elektronisch), quizzen (poll </a:t>
            </a:r>
            <a:r>
              <a:rPr lang="nl-BE" sz="2200" dirty="0" err="1" smtClean="0"/>
              <a:t>everywhere</a:t>
            </a:r>
            <a:r>
              <a:rPr lang="nl-BE" sz="2200" dirty="0" smtClean="0"/>
              <a:t>), beschrijvende </a:t>
            </a:r>
            <a:r>
              <a:rPr lang="nl-BE" sz="2200" dirty="0"/>
              <a:t>feedback, portfolio's, reflectieverslagen en peer assessments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476672"/>
            <a:ext cx="1376110" cy="9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UA 2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On-screen Show (4:3)</PresentationFormat>
  <Paragraphs>202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Kantoorthema</vt:lpstr>
      <vt:lpstr>Blended Leren  Introductie &amp; praktijkvoorbeeld  Onderwijs – en inspiratiedag 25/01/2018 - AUHL</vt:lpstr>
      <vt:lpstr>Inhoudstafel</vt:lpstr>
      <vt:lpstr>1. Blended leren - Introductie</vt:lpstr>
      <vt:lpstr>1.A Blended leren – Definitie (UAntwerpen)</vt:lpstr>
      <vt:lpstr>1.A Blended leren – Definitie (UAntwerpen)</vt:lpstr>
      <vt:lpstr>1.A Blended leren – Definitie (UAntwerpen)</vt:lpstr>
      <vt:lpstr>1.B Blended leren – Voordelen</vt:lpstr>
      <vt:lpstr>1.C Blended leren – Aandachtspunten</vt:lpstr>
      <vt:lpstr>1.D Blended leren – Componenten</vt:lpstr>
      <vt:lpstr>2. Praktijkvoorbeeld</vt:lpstr>
      <vt:lpstr>Tot academiejaar 2007 - 2008</vt:lpstr>
      <vt:lpstr>Tot academiejaar 2007 - 2008</vt:lpstr>
      <vt:lpstr>Tot academiejaar 2007 - 2008</vt:lpstr>
      <vt:lpstr>Tot academiejaar 2007 - 2008</vt:lpstr>
      <vt:lpstr>Nieuwe jaarplanning vanaf 2009</vt:lpstr>
      <vt:lpstr>Opbouw van 1 les</vt:lpstr>
      <vt:lpstr>Gebruikte technologie</vt:lpstr>
      <vt:lpstr>Opdrachten AlephQ in BlackBoard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Effectiviteit van de aanpak</vt:lpstr>
      <vt:lpstr>3. Zelf aan de slag in BlackBoard</vt:lpstr>
      <vt:lpstr>3. Zelf aan de slag in BlackBoard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2018-01-22T08:50:17Z</dcterms:modified>
</cp:coreProperties>
</file>